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芫荽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7.gif" Type="http://schemas.openxmlformats.org/officeDocument/2006/relationships/image"/><Relationship Id="rId4" Target="../media/image16.jpeg" Type="http://schemas.openxmlformats.org/officeDocument/2006/relationships/image"/><Relationship Id="rId5" Target="../media/VAGTFg2yu-0.mp4" Type="http://schemas.openxmlformats.org/officeDocument/2006/relationships/video"/><Relationship Id="rId6" Target="../media/VAGTFg2yu-0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.gif" Type="http://schemas.openxmlformats.org/officeDocument/2006/relationships/image"/><Relationship Id="rId4" Target="../media/image11.gif" Type="http://schemas.openxmlformats.org/officeDocument/2006/relationships/image"/><Relationship Id="rId5" Target="../media/image12.gif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7.gif" Type="http://schemas.openxmlformats.org/officeDocument/2006/relationships/image"/><Relationship Id="rId4" Target="../media/image17.jpeg" Type="http://schemas.openxmlformats.org/officeDocument/2006/relationships/image"/><Relationship Id="rId5" Target="../media/VAGTFgai07A.mp4" Type="http://schemas.openxmlformats.org/officeDocument/2006/relationships/video"/><Relationship Id="rId6" Target="../media/VAGTFgai07A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7.gif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.gif" Type="http://schemas.openxmlformats.org/officeDocument/2006/relationships/image"/><Relationship Id="rId4" Target="../media/image11.gif" Type="http://schemas.openxmlformats.org/officeDocument/2006/relationships/image"/><Relationship Id="rId5" Target="../media/image12.gif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7.gif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7.gif" Type="http://schemas.openxmlformats.org/officeDocument/2006/relationships/image"/><Relationship Id="rId4" Target="../media/image19.pn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7.gif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7.gif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23.gif" Type="http://schemas.openxmlformats.org/officeDocument/2006/relationships/image"/><Relationship Id="rId4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gif" Type="http://schemas.openxmlformats.org/officeDocument/2006/relationships/image"/><Relationship Id="rId3" Target="../media/image26.gif" Type="http://schemas.openxmlformats.org/officeDocument/2006/relationships/image"/><Relationship Id="rId4" Target="../media/image12.gif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.gif" Type="http://schemas.openxmlformats.org/officeDocument/2006/relationships/image"/><Relationship Id="rId4" Target="../media/image11.gif" Type="http://schemas.openxmlformats.org/officeDocument/2006/relationships/image"/><Relationship Id="rId5" Target="../media/image12.gif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7.gif" Type="http://schemas.openxmlformats.org/officeDocument/2006/relationships/image"/><Relationship Id="rId4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7.gif" Type="http://schemas.openxmlformats.org/officeDocument/2006/relationships/image"/><Relationship Id="rId4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.gif" Type="http://schemas.openxmlformats.org/officeDocument/2006/relationships/image"/><Relationship Id="rId4" Target="../media/image11.gif" Type="http://schemas.openxmlformats.org/officeDocument/2006/relationships/image"/><Relationship Id="rId5" Target="../media/image12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7.gif" Type="http://schemas.openxmlformats.org/officeDocument/2006/relationships/image"/><Relationship Id="rId4" Target="../media/image13.jpeg" Type="http://schemas.openxmlformats.org/officeDocument/2006/relationships/image"/><Relationship Id="rId5" Target="../media/VAGTFmALyRE.mp4" Type="http://schemas.openxmlformats.org/officeDocument/2006/relationships/video"/><Relationship Id="rId6" Target="../media/VAGTFmALyRE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7.gif" Type="http://schemas.openxmlformats.org/officeDocument/2006/relationships/image"/><Relationship Id="rId4" Target="../media/image14.jpeg" Type="http://schemas.openxmlformats.org/officeDocument/2006/relationships/image"/><Relationship Id="rId5" Target="../media/VAGTFWVw-Mo.mp4" Type="http://schemas.openxmlformats.org/officeDocument/2006/relationships/video"/><Relationship Id="rId6" Target="../media/VAGTFWVw-Mo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7.gif" Type="http://schemas.openxmlformats.org/officeDocument/2006/relationships/image"/><Relationship Id="rId4" Target="../media/image15.jpeg" Type="http://schemas.openxmlformats.org/officeDocument/2006/relationships/image"/><Relationship Id="rId5" Target="../media/VAGQ2OiXEss.mp4" Type="http://schemas.openxmlformats.org/officeDocument/2006/relationships/video"/><Relationship Id="rId6" Target="../media/VAGQ2OiXEss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6333452" y="-1797179"/>
            <a:ext cx="15735219" cy="1388135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000871" y="2164584"/>
            <a:ext cx="12556104" cy="7368764"/>
            <a:chOff x="0" y="0"/>
            <a:chExt cx="16741472" cy="982501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316712"/>
              <a:ext cx="16741472" cy="5228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135"/>
                </a:lnSpc>
              </a:pPr>
              <a:r>
                <a:rPr lang="en-US" sz="10756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基於行車影像之</a:t>
              </a:r>
            </a:p>
            <a:p>
              <a:pPr algn="ctr">
                <a:lnSpc>
                  <a:spcPts val="16135"/>
                </a:lnSpc>
              </a:pPr>
              <a:r>
                <a:rPr lang="en-US" sz="10756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危險駕駛行為偵測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182502"/>
              <a:ext cx="16741472" cy="46425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32"/>
                </a:lnSpc>
              </a:pPr>
              <a:r>
                <a:rPr lang="en-US" sz="2866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指導教授：吳宜鴻  老師</a:t>
              </a:r>
            </a:p>
            <a:p>
              <a:pPr algn="ctr">
                <a:lnSpc>
                  <a:spcPts val="5732"/>
                </a:lnSpc>
              </a:pPr>
              <a:r>
                <a:rPr lang="en-US" sz="2866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資訊四乙  11027221 楊貽婷</a:t>
              </a:r>
            </a:p>
            <a:p>
              <a:pPr algn="ctr">
                <a:lnSpc>
                  <a:spcPts val="5732"/>
                </a:lnSpc>
              </a:pPr>
              <a:r>
                <a:rPr lang="en-US" sz="2866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資訊四乙  11027203 葉雨沁</a:t>
              </a:r>
            </a:p>
            <a:p>
              <a:pPr algn="ctr">
                <a:lnSpc>
                  <a:spcPts val="5732"/>
                </a:lnSpc>
              </a:pPr>
              <a:r>
                <a:rPr lang="en-US" sz="2866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資訊四乙  11027213 李怡萱</a:t>
              </a:r>
            </a:p>
            <a:p>
              <a:pPr algn="ctr">
                <a:lnSpc>
                  <a:spcPts val="5732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5569" t="0" r="5569" b="0"/>
          <a:stretch>
            <a:fillRect/>
          </a:stretch>
        </p:blipFill>
        <p:spPr>
          <a:xfrm flipH="false" flipV="false" rot="0">
            <a:off x="10247177" y="1424707"/>
            <a:ext cx="6609138" cy="743758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028700"/>
            <a:ext cx="895391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車道線演算法  step.3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9644" y="2660010"/>
            <a:ext cx="7754356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</a:pPr>
            <a:r>
              <a:rPr lang="en-US" sz="3000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     </a:t>
            </a:r>
            <a:r>
              <a:rPr lang="en-US" sz="3000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特徵提取技術辨別類連貫車道線之特徵，從而取得完整的連貫車道線，如圖三所示。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62681" y="-6438340"/>
            <a:ext cx="13761077" cy="1415359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988537" y="3884533"/>
            <a:ext cx="10310927" cy="2517934"/>
            <a:chOff x="0" y="0"/>
            <a:chExt cx="13747902" cy="335724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3747902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核心功能 - 2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09962"/>
              <a:ext cx="13747902" cy="1547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799"/>
                </a:lnSpc>
              </a:pPr>
              <a:r>
                <a:rPr lang="en-US" sz="69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變換車道 行為偵測演算法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24735" t="0" r="0" b="0"/>
          <a:stretch>
            <a:fillRect/>
          </a:stretch>
        </p:blipFill>
        <p:spPr>
          <a:xfrm flipH="false" flipV="false" rot="0">
            <a:off x="11179618" y="1028700"/>
            <a:ext cx="6193982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628846"/>
            <a:ext cx="10771432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變換車道 </a:t>
            </a:r>
          </a:p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行為偵測演算法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228975"/>
            <a:ext cx="8953916" cy="602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      為偵測影片中之車輛是否變換車道，我們利用Yolo v8及dot sort物件追蹤系統訓練連貫車道之模型，並結合車輛模型設計一套演算法偵測此行為。首先，我們使用Yolo v8的track模式，賦予各物體獨立id，並記錄每輛車的判定點是否在相異時間點與同一車道相交，若此情形成立，表示此行為發生，反之則否。</a:t>
            </a:r>
          </a:p>
          <a:p>
            <a:pPr algn="l" marL="0" indent="0" lvl="0">
              <a:lnSpc>
                <a:spcPts val="6000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1168181" y="2691409"/>
            <a:ext cx="4572581" cy="6547105"/>
          </a:xfrm>
          <a:custGeom>
            <a:avLst/>
            <a:gdLst/>
            <a:ahLst/>
            <a:cxnLst/>
            <a:rect r="r" b="b" t="t" l="l"/>
            <a:pathLst>
              <a:path h="6547105" w="4572581">
                <a:moveTo>
                  <a:pt x="0" y="0"/>
                </a:moveTo>
                <a:lnTo>
                  <a:pt x="4572581" y="0"/>
                </a:lnTo>
                <a:lnTo>
                  <a:pt x="4572581" y="6547105"/>
                </a:lnTo>
                <a:lnTo>
                  <a:pt x="0" y="654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1490" y="1309597"/>
            <a:ext cx="13534057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變換車道 行為偵測演算法  </a:t>
            </a:r>
          </a:p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偵測結果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1490" y="3653732"/>
            <a:ext cx="8953916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</a:pPr>
            <a:r>
              <a:rPr lang="en-US" sz="3000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     紀錄變換車道之車輛ID以及變換車道之時間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62681" y="-6438340"/>
            <a:ext cx="13761077" cy="1415359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830135" y="3884533"/>
            <a:ext cx="8627730" cy="2517934"/>
            <a:chOff x="0" y="0"/>
            <a:chExt cx="11503640" cy="335724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1503640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核心功能 - 3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09962"/>
              <a:ext cx="11503640" cy="1547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799"/>
                </a:lnSpc>
              </a:pPr>
              <a:r>
                <a:rPr lang="en-US" sz="69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方向燈  偵測閃爍情形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28700"/>
            <a:ext cx="895391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偵測閃爍情形 step.1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36556"/>
            <a:ext cx="10993547" cy="4589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66"/>
              </a:lnSpc>
            </a:pPr>
            <a:r>
              <a:rPr lang="en-US" sz="3683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      由於道路上行駛的車輛種類繁多，車燈類型極多，加上車尾燈的範圍面積較小，分析時的解析度過於低下，致使提取方向燈範圍的難度大幅提升。因此，我們採用類似於R-CNN之技術，首先提取車輛範圍區域以減少周遭雜訊干擾(如下頁圖片所示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2464271" y="2895378"/>
            <a:ext cx="7190825" cy="6139167"/>
          </a:xfrm>
          <a:custGeom>
            <a:avLst/>
            <a:gdLst/>
            <a:ahLst/>
            <a:cxnLst/>
            <a:rect r="r" b="b" t="t" l="l"/>
            <a:pathLst>
              <a:path h="6139167" w="7190825">
                <a:moveTo>
                  <a:pt x="0" y="0"/>
                </a:moveTo>
                <a:lnTo>
                  <a:pt x="7190825" y="0"/>
                </a:lnTo>
                <a:lnTo>
                  <a:pt x="7190825" y="6139167"/>
                </a:lnTo>
                <a:lnTo>
                  <a:pt x="0" y="61391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286842" y="5964962"/>
            <a:ext cx="1540638" cy="0"/>
          </a:xfrm>
          <a:prstGeom prst="line">
            <a:avLst/>
          </a:prstGeom>
          <a:ln cap="flat" w="95250">
            <a:solidFill>
              <a:srgbClr val="756D77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456130" y="3611469"/>
            <a:ext cx="3367599" cy="4706985"/>
          </a:xfrm>
          <a:custGeom>
            <a:avLst/>
            <a:gdLst/>
            <a:ahLst/>
            <a:cxnLst/>
            <a:rect r="r" b="b" t="t" l="l"/>
            <a:pathLst>
              <a:path h="4706985" w="3367599">
                <a:moveTo>
                  <a:pt x="0" y="0"/>
                </a:moveTo>
                <a:lnTo>
                  <a:pt x="3367599" y="0"/>
                </a:lnTo>
                <a:lnTo>
                  <a:pt x="3367599" y="4706985"/>
                </a:lnTo>
                <a:lnTo>
                  <a:pt x="0" y="47069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28700"/>
            <a:ext cx="895391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擷取車輛影像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05658" y="9020175"/>
            <a:ext cx="1230542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</a:pPr>
            <a:r>
              <a:rPr lang="en-US" sz="3000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原圖片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17553" y="8395568"/>
            <a:ext cx="2299070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</a:pPr>
            <a:r>
              <a:rPr lang="en-US" sz="3000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擷取之車子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28700"/>
            <a:ext cx="895391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偵測閃爍情形 step.2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695821"/>
            <a:ext cx="10657089" cy="6262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1"/>
              </a:lnSpc>
            </a:pPr>
            <a:r>
              <a:rPr lang="en-US" sz="3570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      再從此區域提取車燈特徵，從而確認車燈的精確範圍，接著利用方向燈閃爍之特性偵測擷取範圍之亮度變化，Status_1表示亮度較前一幀影像亮，Status_0表示亮度較前一幀影像相差無幾，Status_-1表示亮度較前一幀影像暗，透過觀察數值變化以判定方向燈閃爍狀態。(如下頁圖片所示)</a:t>
            </a:r>
          </a:p>
          <a:p>
            <a:pPr algn="l" marL="0" indent="0" lvl="0">
              <a:lnSpc>
                <a:spcPts val="7141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215292" y="3016557"/>
            <a:ext cx="6868446" cy="5311161"/>
          </a:xfrm>
          <a:custGeom>
            <a:avLst/>
            <a:gdLst/>
            <a:ahLst/>
            <a:cxnLst/>
            <a:rect r="r" b="b" t="t" l="l"/>
            <a:pathLst>
              <a:path h="5311161" w="6868446">
                <a:moveTo>
                  <a:pt x="0" y="0"/>
                </a:moveTo>
                <a:lnTo>
                  <a:pt x="6868446" y="0"/>
                </a:lnTo>
                <a:lnTo>
                  <a:pt x="6868446" y="5311161"/>
                </a:lnTo>
                <a:lnTo>
                  <a:pt x="0" y="5311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05425" y="2762844"/>
            <a:ext cx="9323761" cy="5818588"/>
          </a:xfrm>
          <a:custGeom>
            <a:avLst/>
            <a:gdLst/>
            <a:ahLst/>
            <a:cxnLst/>
            <a:rect r="r" b="b" t="t" l="l"/>
            <a:pathLst>
              <a:path h="5818588" w="9323761">
                <a:moveTo>
                  <a:pt x="0" y="0"/>
                </a:moveTo>
                <a:lnTo>
                  <a:pt x="9323761" y="0"/>
                </a:lnTo>
                <a:lnTo>
                  <a:pt x="9323761" y="5818587"/>
                </a:lnTo>
                <a:lnTo>
                  <a:pt x="0" y="58185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67432"/>
            <a:ext cx="8953916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核心功能 - 2 </a:t>
            </a:r>
          </a:p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方向燈 偵測閃爍情形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44901" y="1008016"/>
            <a:ext cx="939819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系統架構圖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3493371" y="2407817"/>
            <a:ext cx="11301259" cy="6173313"/>
          </a:xfrm>
          <a:custGeom>
            <a:avLst/>
            <a:gdLst/>
            <a:ahLst/>
            <a:cxnLst/>
            <a:rect r="r" b="b" t="t" l="l"/>
            <a:pathLst>
              <a:path h="6173313" w="11301259">
                <a:moveTo>
                  <a:pt x="0" y="0"/>
                </a:moveTo>
                <a:lnTo>
                  <a:pt x="11301258" y="0"/>
                </a:lnTo>
                <a:lnTo>
                  <a:pt x="11301258" y="6173313"/>
                </a:lnTo>
                <a:lnTo>
                  <a:pt x="0" y="6173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63540" y="4163718"/>
            <a:ext cx="6780460" cy="1756428"/>
            <a:chOff x="0" y="0"/>
            <a:chExt cx="9040614" cy="234190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9040614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大綱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09656"/>
              <a:ext cx="9040614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2078862"/>
            <a:ext cx="6907145" cy="868440"/>
            <a:chOff x="0" y="0"/>
            <a:chExt cx="9209527" cy="11579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634311" y="223359"/>
              <a:ext cx="7575216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動機與目的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51305" y="399467"/>
              <a:ext cx="421625" cy="320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3317639"/>
            <a:ext cx="6907145" cy="868440"/>
            <a:chOff x="0" y="0"/>
            <a:chExt cx="9209527" cy="115792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634311" y="223359"/>
              <a:ext cx="7575216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使用技術與工具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51305" y="399467"/>
              <a:ext cx="421625" cy="320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144000" y="4731640"/>
            <a:ext cx="6907145" cy="868440"/>
            <a:chOff x="0" y="0"/>
            <a:chExt cx="9209527" cy="115792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634311" y="223359"/>
              <a:ext cx="7575216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核心功能介紹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351305" y="399467"/>
              <a:ext cx="421625" cy="320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3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44000" y="7136563"/>
            <a:ext cx="6907145" cy="868440"/>
            <a:chOff x="0" y="0"/>
            <a:chExt cx="9209527" cy="115792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1634311" y="223359"/>
              <a:ext cx="7575216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未來展望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351305" y="399467"/>
              <a:ext cx="421625" cy="320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4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144000" y="5934102"/>
            <a:ext cx="6907145" cy="868440"/>
            <a:chOff x="0" y="0"/>
            <a:chExt cx="9209527" cy="115792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1634311" y="223359"/>
              <a:ext cx="7575216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系統架構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351305" y="399467"/>
              <a:ext cx="421625" cy="320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511451" y="1028700"/>
            <a:ext cx="19770751" cy="1826253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086897"/>
            <a:chOff x="0" y="0"/>
            <a:chExt cx="21640800" cy="1078252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806804"/>
              <a:ext cx="21640800" cy="8975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30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   我們認為本專題的系統具備相當大的發展潛力，隨著科技的進步，車聯網、人工智慧等技術不斷成熟，我們的系統未來將能夠與這些技術進一步結合，不僅提升系統的偵測準確性與反應速度，還有機會應用於更多元的駕駛場景。</a:t>
              </a:r>
            </a:p>
            <a:p>
              <a:pPr algn="l" marL="647700" indent="-323850" lvl="1">
                <a:lnSpc>
                  <a:spcPts val="6000"/>
                </a:lnSpc>
                <a:buFont typeface="Arial"/>
                <a:buChar char="•"/>
              </a:pPr>
              <a:r>
                <a:rPr lang="en-US" sz="30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與車聯網技術（V2V、V2X）深度整合：結合車輛之間的即時通訊，讓車輛自動傳遞危險行為資訊，達到更高的交通安全效果。</a:t>
              </a:r>
            </a:p>
            <a:p>
              <a:pPr algn="l" marL="647700" indent="-323850" lvl="1">
                <a:lnSpc>
                  <a:spcPts val="6000"/>
                </a:lnSpc>
                <a:buFont typeface="Arial"/>
                <a:buChar char="•"/>
              </a:pPr>
              <a:r>
                <a:rPr lang="en-US" sz="30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提升偵測準確性與反應速度</a:t>
              </a:r>
            </a:p>
            <a:p>
              <a:pPr algn="l" marL="647700" indent="-323850" lvl="1">
                <a:lnSpc>
                  <a:spcPts val="6000"/>
                </a:lnSpc>
                <a:buFont typeface="Arial"/>
                <a:buChar char="•"/>
              </a:pPr>
              <a:r>
                <a:rPr lang="en-US" sz="30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擴展到其他車輛行為偵測：除了變換車道行為，未來可以拓展系統功能，例如S型駕駛等。</a:t>
              </a:r>
            </a:p>
            <a:p>
              <a:pPr algn="l" marL="647700" indent="-323850" lvl="1">
                <a:lnSpc>
                  <a:spcPts val="6000"/>
                </a:lnSpc>
                <a:buFont typeface="Arial"/>
                <a:buChar char="•"/>
              </a:pPr>
              <a:r>
                <a:rPr lang="en-US" sz="30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與行車記錄器和自駕技術整合：系統可以與行車記錄器和自動駕駛技術相結合，提升自駕車的感知能力，確保自動駕駛時的安全性。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21640800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未來展望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62681" y="-6438340"/>
            <a:ext cx="13761077" cy="1415359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4970243" y="4006319"/>
            <a:ext cx="8347515" cy="2595318"/>
          </a:xfrm>
          <a:custGeom>
            <a:avLst/>
            <a:gdLst/>
            <a:ahLst/>
            <a:cxnLst/>
            <a:rect r="r" b="b" t="t" l="l"/>
            <a:pathLst>
              <a:path h="2595318" w="8347515">
                <a:moveTo>
                  <a:pt x="0" y="0"/>
                </a:moveTo>
                <a:lnTo>
                  <a:pt x="8347514" y="0"/>
                </a:lnTo>
                <a:lnTo>
                  <a:pt x="8347514" y="2595318"/>
                </a:lnTo>
                <a:lnTo>
                  <a:pt x="0" y="2595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true" flipV="false" rot="0">
            <a:off x="10101776" y="1424707"/>
            <a:ext cx="6609138" cy="7437586"/>
          </a:xfrm>
          <a:custGeom>
            <a:avLst/>
            <a:gdLst/>
            <a:ahLst/>
            <a:cxnLst/>
            <a:rect r="r" b="b" t="t" l="l"/>
            <a:pathLst>
              <a:path h="7437586" w="6609138">
                <a:moveTo>
                  <a:pt x="6609138" y="0"/>
                </a:moveTo>
                <a:lnTo>
                  <a:pt x="0" y="0"/>
                </a:lnTo>
                <a:lnTo>
                  <a:pt x="0" y="7437586"/>
                </a:lnTo>
                <a:lnTo>
                  <a:pt x="6609138" y="7437586"/>
                </a:lnTo>
                <a:lnTo>
                  <a:pt x="6609138" y="0"/>
                </a:lnTo>
                <a:close/>
              </a:path>
            </a:pathLst>
          </a:custGeom>
          <a:blipFill>
            <a:blip r:embed="rId4"/>
            <a:stretch>
              <a:fillRect l="0" t="-31282" r="0" b="-200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236174"/>
            <a:ext cx="7729865" cy="7814651"/>
            <a:chOff x="0" y="0"/>
            <a:chExt cx="10306486" cy="1041953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0306486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研究動機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920060"/>
              <a:ext cx="10306486" cy="8499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      近年來，台灣的交通事故率逐年攀升；對新手駕駛而言，由於對車輛操控不夠熟悉，當遇到周遭車輛未打方向燈並突然變換車道時，往往會感到緊張而降低對突發狀況的反應能力。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      因此，我們希望能設計一套可以「自動辨識前方車輛是否出現危險行為」的系統，在前方車輛出現危險行為時，能透過此系統自動偵測並擷取危險行為片段，並期望未來能與車聯網技術中的V2V通訊結合，透過通訊技術提醒前車駕駛，進一步提升道路駕駛系統的功能與安全性。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true" flipV="false" rot="0">
            <a:off x="10247177" y="1424707"/>
            <a:ext cx="6609138" cy="7437586"/>
          </a:xfrm>
          <a:custGeom>
            <a:avLst/>
            <a:gdLst/>
            <a:ahLst/>
            <a:cxnLst/>
            <a:rect r="r" b="b" t="t" l="l"/>
            <a:pathLst>
              <a:path h="7437586" w="6609138">
                <a:moveTo>
                  <a:pt x="6609138" y="0"/>
                </a:moveTo>
                <a:lnTo>
                  <a:pt x="0" y="0"/>
                </a:lnTo>
                <a:lnTo>
                  <a:pt x="0" y="7437586"/>
                </a:lnTo>
                <a:lnTo>
                  <a:pt x="6609138" y="7437586"/>
                </a:lnTo>
                <a:lnTo>
                  <a:pt x="6609138" y="0"/>
                </a:lnTo>
                <a:close/>
              </a:path>
            </a:pathLst>
          </a:custGeom>
          <a:blipFill>
            <a:blip r:embed="rId4"/>
            <a:stretch>
              <a:fillRect l="0" t="-31282" r="0" b="-200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83006" y="1424707"/>
            <a:ext cx="8017947" cy="4995251"/>
            <a:chOff x="0" y="0"/>
            <a:chExt cx="10690595" cy="666033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0690595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研究目標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748610"/>
              <a:ext cx="10690595" cy="4911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6000"/>
                </a:lnSpc>
                <a:buFont typeface="Arial"/>
                <a:buChar char="•"/>
              </a:pPr>
              <a:r>
                <a:rPr lang="en-US" sz="30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  準確辨識車道線位置</a:t>
              </a:r>
            </a:p>
            <a:p>
              <a:pPr algn="l" marL="647700" indent="-323850" lvl="1">
                <a:lnSpc>
                  <a:spcPts val="6000"/>
                </a:lnSpc>
                <a:buFont typeface="Arial"/>
                <a:buChar char="•"/>
              </a:pPr>
              <a:r>
                <a:rPr lang="en-US" sz="30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  偵測方向燈閃爍狀態</a:t>
              </a:r>
            </a:p>
            <a:p>
              <a:pPr algn="l" marL="647700" indent="-323850" lvl="1">
                <a:lnSpc>
                  <a:spcPts val="6000"/>
                </a:lnSpc>
                <a:buFont typeface="Arial"/>
                <a:buChar char="•"/>
              </a:pPr>
              <a:r>
                <a:rPr lang="en-US" sz="30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  偵測車輛改道行為</a:t>
              </a:r>
            </a:p>
            <a:p>
              <a:pPr algn="l" marL="647700" indent="-323850" lvl="1">
                <a:lnSpc>
                  <a:spcPts val="6000"/>
                </a:lnSpc>
                <a:buFont typeface="Arial"/>
                <a:buChar char="•"/>
              </a:pPr>
              <a:r>
                <a:rPr lang="en-US" sz="30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  擷取危險行為片段</a:t>
              </a:r>
            </a:p>
            <a:p>
              <a:pPr algn="l" marL="647700" indent="-323850" lvl="1">
                <a:lnSpc>
                  <a:spcPts val="6000"/>
                </a:lnSpc>
                <a:buFont typeface="Arial"/>
                <a:buChar char="•"/>
              </a:pPr>
              <a:r>
                <a:rPr lang="en-US" sz="30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  提供方便使用的網頁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2547" y="484101"/>
            <a:ext cx="8281453" cy="1881211"/>
            <a:chOff x="0" y="0"/>
            <a:chExt cx="11041938" cy="250828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1041938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使用技術與工具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29585"/>
              <a:ext cx="11041938" cy="578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 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2838374" y="1424707"/>
            <a:ext cx="4357907" cy="427199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2838374" y="5964962"/>
            <a:ext cx="4357907" cy="427199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411848" y="5964962"/>
            <a:ext cx="4357907" cy="427199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411848" y="1424707"/>
            <a:ext cx="4357907" cy="4271998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5232018" y="2052979"/>
            <a:ext cx="7823965" cy="782396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E4E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5232018" y="5964962"/>
            <a:ext cx="7823965" cy="0"/>
          </a:xfrm>
          <a:prstGeom prst="line">
            <a:avLst/>
          </a:prstGeom>
          <a:ln cap="flat" w="95250">
            <a:solidFill>
              <a:srgbClr val="FFFC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9144000" y="2052979"/>
            <a:ext cx="0" cy="7823965"/>
          </a:xfrm>
          <a:prstGeom prst="line">
            <a:avLst/>
          </a:prstGeom>
          <a:ln cap="flat" w="95250">
            <a:solidFill>
              <a:srgbClr val="FFFC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6504847" y="4080292"/>
            <a:ext cx="138286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前端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76966" y="4080292"/>
            <a:ext cx="135041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後端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04815" y="7184162"/>
            <a:ext cx="110703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軟體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04847" y="7184162"/>
            <a:ext cx="158137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伺服器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38374" y="2289112"/>
            <a:ext cx="3112959" cy="179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HTML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CSS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JavaScript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82736" y="2289112"/>
            <a:ext cx="3112959" cy="179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Python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Yolo v8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OpenCV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38374" y="7049576"/>
            <a:ext cx="3112959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Ubuntu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82736" y="7049576"/>
            <a:ext cx="3112959" cy="179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VScode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Anaconda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LabelImg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62681" y="-6438340"/>
            <a:ext cx="13761077" cy="1415359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911263" y="3265408"/>
            <a:ext cx="8465475" cy="3756184"/>
            <a:chOff x="0" y="0"/>
            <a:chExt cx="11287299" cy="500824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1287299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核心功能 -1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09962"/>
              <a:ext cx="11287299" cy="3198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799"/>
                </a:lnSpc>
              </a:pPr>
              <a:r>
                <a:rPr lang="en-US" sz="69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車道線 影像融合</a:t>
              </a:r>
            </a:p>
            <a:p>
              <a:pPr algn="ctr" marL="0" indent="0" lvl="0">
                <a:lnSpc>
                  <a:spcPts val="979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657" t="0" r="10273" b="0"/>
          <a:stretch>
            <a:fillRect/>
          </a:stretch>
        </p:blipFill>
        <p:spPr>
          <a:xfrm flipH="false" flipV="false" rot="0">
            <a:off x="7837947" y="2309093"/>
            <a:ext cx="9764342" cy="616654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028700"/>
            <a:ext cx="895391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開源車道線偵測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70968"/>
            <a:ext cx="6118591" cy="679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</a:pPr>
            <a:r>
              <a:rPr lang="en-US" sz="3000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      現階段多數辨識車道線的方法為利用遮罩過濾色階後設定ROI，再使用OpenCV識別車道線，然而此作法有諸多缺陷，如：受限於固定點位之車道(左右各一條)、環境光線變化影響遮罩過濾能力、車道線不連貫等，如右圖所示，因此我們設計一套辨識車道線的演算法，有效提高辨識車道線之準確度。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5569" t="0" r="5569" b="0"/>
          <a:stretch>
            <a:fillRect/>
          </a:stretch>
        </p:blipFill>
        <p:spPr>
          <a:xfrm flipH="false" flipV="false" rot="0">
            <a:off x="10247177" y="1424707"/>
            <a:ext cx="6609138" cy="743758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028700"/>
            <a:ext cx="895391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車道線演算法  step.1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8008" y="2983637"/>
            <a:ext cx="8115300" cy="298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</a:pPr>
            <a:r>
              <a:rPr lang="en-US" sz="3000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     我們蒐集相異時間、地點、天氣的行車影像素材，標記車道線精確位置同時賦予物件類別，並利用Yolo v8神經網路訓練物件模型，模型檢測結果如右圖所示。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5569" t="0" r="5569" b="0"/>
          <a:stretch>
            <a:fillRect/>
          </a:stretch>
        </p:blipFill>
        <p:spPr>
          <a:xfrm flipH="false" flipV="false" rot="0">
            <a:off x="10247177" y="1424707"/>
            <a:ext cx="6609138" cy="743758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028700"/>
            <a:ext cx="895391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車道線演算法  step.2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864409"/>
            <a:ext cx="8953916" cy="298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      利用前述車道線模型之結果，我們融合相異時間點於每幀影像中，形成類連貫車道線。</a:t>
            </a:r>
          </a:p>
          <a:p>
            <a:pPr algn="l" marL="0" indent="0" lvl="0">
              <a:lnSpc>
                <a:spcPts val="6000"/>
              </a:lnSpc>
            </a:pPr>
            <a:r>
              <a:rPr lang="en-US" sz="3000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      </a:t>
            </a:r>
            <a:r>
              <a:rPr lang="en-US" sz="3000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最後利用特徵提取技術辨別類連貫車道線之特徵，從而取得完整的連貫車道線，如圖三所示。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DAGTBKe7dEY</dc:identifier>
  <dcterms:modified xsi:type="dcterms:W3CDTF">2011-08-01T06:04:30Z</dcterms:modified>
  <cp:revision>1</cp:revision>
  <dc:title>10/9 口頭簡報 初稿</dc:title>
</cp:coreProperties>
</file>